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5799-78BF-426A-8F26-6DC434193B4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538D-1AE4-434B-B779-7477CCDCE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3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5799-78BF-426A-8F26-6DC434193B4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538D-1AE4-434B-B779-7477CCDCE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8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5799-78BF-426A-8F26-6DC434193B4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538D-1AE4-434B-B779-7477CCDCE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4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5799-78BF-426A-8F26-6DC434193B4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538D-1AE4-434B-B779-7477CCDCE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4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5799-78BF-426A-8F26-6DC434193B4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538D-1AE4-434B-B779-7477CCDCE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9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5799-78BF-426A-8F26-6DC434193B4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538D-1AE4-434B-B779-7477CCDCE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7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5799-78BF-426A-8F26-6DC434193B4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538D-1AE4-434B-B779-7477CCDCE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6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5799-78BF-426A-8F26-6DC434193B4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538D-1AE4-434B-B779-7477CCDCE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2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5799-78BF-426A-8F26-6DC434193B4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538D-1AE4-434B-B779-7477CCDCE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9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5799-78BF-426A-8F26-6DC434193B4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538D-1AE4-434B-B779-7477CCDCE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2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5799-78BF-426A-8F26-6DC434193B4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7538D-1AE4-434B-B779-7477CCDCE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8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85799-78BF-426A-8F26-6DC434193B4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7538D-1AE4-434B-B779-7477CCDCE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6"/>
            <a:ext cx="12192000" cy="68532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612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Создание условий для формирования традиционных российских духовно-нравственных ценностей.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10282"/>
            <a:ext cx="9144000" cy="1010227"/>
          </a:xfrm>
        </p:spPr>
        <p:txBody>
          <a:bodyPr/>
          <a:lstStyle/>
          <a:p>
            <a:r>
              <a:rPr lang="ru-RU" b="1" u="sng" dirty="0" smtClean="0"/>
              <a:t>Подготовила:</a:t>
            </a:r>
            <a:r>
              <a:rPr lang="ru-RU" dirty="0" smtClean="0"/>
              <a:t> Зяблицкая В.В., учитель математики и информатики МОУ «</a:t>
            </a:r>
            <a:r>
              <a:rPr lang="ru-RU" dirty="0" err="1" smtClean="0"/>
              <a:t>Турочакская</a:t>
            </a:r>
            <a:r>
              <a:rPr lang="ru-RU" dirty="0" smtClean="0"/>
              <a:t> СОШ </a:t>
            </a:r>
            <a:r>
              <a:rPr lang="ru-RU" dirty="0" err="1" smtClean="0"/>
              <a:t>им.Я.И.Баляева</a:t>
            </a:r>
            <a:r>
              <a:rPr lang="ru-RU" dirty="0" smtClean="0"/>
              <a:t>», 23.08.2024г.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090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836" y="1136073"/>
            <a:ext cx="9578109" cy="5040890"/>
          </a:xfrm>
        </p:spPr>
        <p:txBody>
          <a:bodyPr/>
          <a:lstStyle/>
          <a:p>
            <a:pPr marL="0" indent="442913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базовые ценности в первую очередь формируются в семье. Но только система образования способна обеспечить системное, последовательное и осознанное духовно-нравственное развитие и воспитание личности. Начало духовно-нравственным основам формирования личности должно быть положено как можно раньше, в дошкольном возрасте, с учётом возрастных особенностей и условий общественного и семейного воспитания. Воспитание ребенка должно быть направлено на формирование гражданской ответственности, духовности и культуры, неравнодушия, самостоятельности, способности к успешной социализации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244799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254" y="1219200"/>
            <a:ext cx="9744363" cy="4957763"/>
          </a:xfrm>
        </p:spPr>
        <p:txBody>
          <a:bodyPr/>
          <a:lstStyle/>
          <a:p>
            <a:pPr marL="0" indent="534988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воспитание дошкольников — это целостная система, способная сформировать человека, умеющего успешно жить в современной драматической и противоречивой социальной среде. Поэтому оно должно быть выстроено как система формирования человека в соответствии с добром, с ответственностью в сознании. Нужно научить детей противодействовать современным социальным опасностями, разрушительным тенденциям, сформировать своего рода духовно-нравственный иммунитет, делающий человека невосприимчивым к злу в окружающем мире и в самом себе, и способных противостоять ему.</a:t>
            </a:r>
          </a:p>
        </p:txBody>
      </p:sp>
    </p:spTree>
    <p:extLst>
      <p:ext uri="{BB962C8B-B14F-4D97-AF65-F5344CB8AC3E}">
        <p14:creationId xmlns:p14="http://schemas.microsoft.com/office/powerpoint/2010/main" val="317723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8508" y="1071418"/>
            <a:ext cx="9642765" cy="521854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9 ноября 2022 г. № 809 “Об утверждении Основ государственной политики по сохранению и укреплению традиционных российских духовно-нравственных ценностей” 10 ноября 2022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28 июня 2014 г. N 172-ФЗ "О стратегическом планировании в Российской Федерации" постановляю: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Утвердить прилагаемые Основы государственной политики по сохранению и укреплению традиционных российских духовно-нравственных ценностей.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Настоящий Указ вступает в силу со дня его подписания.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Федерации	В. Путин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Кремль, 9 ноября 2022 года,  N 809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Президента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9 ноября 2022 г. N 809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091" y="1057852"/>
            <a:ext cx="10515600" cy="11126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считается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традиционными ценностями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360363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указу, традиционные ценности — это нравственные ориентиры, которые передаются от поколения к поколению и лежат в основе общероссийской гражданской идентичности. К ним относятся:</a:t>
            </a:r>
          </a:p>
          <a:p>
            <a:pPr marL="268288" indent="360363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жизнь, достоинство, права и свободы человека;</a:t>
            </a:r>
          </a:p>
          <a:p>
            <a:pPr marL="268288" indent="360363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патриотизм, гражданственность, служение Отечеству и ответственность за его судьбу;</a:t>
            </a:r>
          </a:p>
          <a:p>
            <a:pPr marL="268288" indent="360363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нравственные идеалы (правда, они в указе не раскрываются), крепкая семья, созидательный труд;</a:t>
            </a:r>
          </a:p>
          <a:p>
            <a:pPr marL="268288" indent="360363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духовного над материальным, гуманизм, милосердие, справедливость;</a:t>
            </a:r>
          </a:p>
          <a:p>
            <a:pPr marL="268288" indent="360363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коллективизм, взаимопомощь и взаимоуважение;</a:t>
            </a:r>
          </a:p>
          <a:p>
            <a:pPr marL="268288" indent="360363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память и преемственность поколений, а также единство народов России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0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36" y="1607127"/>
            <a:ext cx="9716655" cy="4569836"/>
          </a:xfrm>
        </p:spPr>
        <p:txBody>
          <a:bodyPr/>
          <a:lstStyle/>
          <a:p>
            <a:pPr marL="0" indent="442913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Федерация, согласно документу, рассматривает традиционные ценности как основу российского общества, позволяющую защищать и укреплять суверенитет, осуществлять единство страны, сбережение народа России и развитие человеческого потенциала.</a:t>
            </a:r>
          </a:p>
          <a:p>
            <a:pPr marL="0" indent="442913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в России и мире, говорится в документе, оценивается как требующая принятия неотложных мер по защите традиционных ценностей.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7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считается чуждыми ценностями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4" y="1413164"/>
            <a:ext cx="10002981" cy="4763799"/>
          </a:xfrm>
        </p:spPr>
        <p:txBody>
          <a:bodyPr>
            <a:normAutofit fontScale="77500" lnSpcReduction="20000"/>
          </a:bodyPr>
          <a:lstStyle/>
          <a:p>
            <a:pPr marL="0" indent="442913" fontAlgn="base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традиционных ценностей, в документе прямо названы системы идей и ценностей, которые являются чуждыми российскому народу и разрушительными для российского общества, однако их список имеет открытый характер:</a:t>
            </a:r>
          </a:p>
          <a:p>
            <a:pPr marL="0" indent="442913" fontAlgn="base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культивирование эгоизма, вседозволенности и безнравственности;</a:t>
            </a:r>
          </a:p>
          <a:p>
            <a:pPr marL="0" indent="442913" fontAlgn="base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отрицание идеалов патриотизма и служения Отечеству;</a:t>
            </a:r>
          </a:p>
          <a:p>
            <a:pPr marL="0" indent="442913" fontAlgn="base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отрицание естественного продолжения жизни, ценности крепкой семьи, брака, многодетности и созидательного труда;</a:t>
            </a:r>
          </a:p>
          <a:p>
            <a:pPr marL="0" indent="442913" fontAlgn="base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отрицание позитивного вклада России в мировую историю и культуру;</a:t>
            </a:r>
          </a:p>
          <a:p>
            <a:pPr marL="0" indent="442913" fontAlgn="base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традиционной семьи с помощью пропаганды нетрадиционных сексуальных отношений.</a:t>
            </a:r>
          </a:p>
          <a:p>
            <a:pPr marL="0" indent="442913" fontAlgn="base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публично-правовых образований, организаций и лиц, способствующих распространению деструктивной идеологии, представляет собой угрозу национальным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интересам РФ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43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4557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угрожает традиционным ценностям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291" y="1825625"/>
            <a:ext cx="9984510" cy="4351338"/>
          </a:xfrm>
        </p:spPr>
        <p:txBody>
          <a:bodyPr/>
          <a:lstStyle/>
          <a:p>
            <a:pPr marL="0" indent="360363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указе сказано, что угрозу представляет деятельность экстремистских и террористических организаций, «отдельных средств массовой информации и коммуникации», действия США и других недружественных иностранных государств, ряда транснациональных корпораций и иностранных некоммерческих организаций, а также деятельность «некоторых организаций и лиц» на территории России. Большей конкретики в документе нет.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9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связано с образованием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891" y="1237673"/>
            <a:ext cx="10002982" cy="4839854"/>
          </a:xfrm>
        </p:spPr>
        <p:txBody>
          <a:bodyPr>
            <a:noAutofit/>
          </a:bodyPr>
          <a:lstStyle/>
          <a:p>
            <a:pPr marL="0" indent="534988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 воспитание названы первым пунктом в числе областей, в которых реализуется государственная политика по сохранению и укреплению традиционных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ценностей.</a:t>
            </a:r>
          </a:p>
          <a:p>
            <a:pPr marL="0" indent="534988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указу, в целях сохранения и укрепления традиционных ценностей пресечения распространения деструктивной идеологии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в области образования и воспитания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должны проводиться с учётом исторических традиций и накопленного российским обществом опыта при условии проведения широкого общественного обсуждения.</a:t>
            </a:r>
          </a:p>
          <a:p>
            <a:pPr marL="0" indent="534988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сказано, что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господдержки проектов в области образования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усовершенствуют с учётом целей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госполитики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 сохранению и укреплению традиционных ценностей. Иными словами, программы проектов будут оцениваться на предмет соответствия традиционным ценностям — только в этом случае они могут рассчитывать на господдержку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7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92500"/>
          </a:bodyPr>
          <a:lstStyle/>
          <a:p>
            <a:pPr marL="0" indent="442913" algn="just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 формы и методы воспитания и образования детей и молодёжи тоже должны совершенствоваться с теми же целями. Напомним, летом зампред Госдумы Ирина Яровая, например, заявила о том, что будущим педагогам не стоит изучать систему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 «это другая идеология, это другой набор ценностных ориентиров».</a:t>
            </a:r>
          </a:p>
          <a:p>
            <a:pPr marL="0" indent="442913" algn="just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словом, всё в образовании и воспитании теперь должно делаться с оглядкой на традиционные ценности. На самом деле этот уклон, разумеется, начался не сегодня, однако содержание этих ценностей не раскрывалось. Поскольку теперь оно раскрыто, стало понятнее, что писать в планируемых программах.</a:t>
            </a:r>
          </a:p>
          <a:p>
            <a:pPr marL="0" indent="442913" algn="just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Напомним, в 2020 году в законе «Об образовании в РФ» появилась статья 12.1, согласно которой соответствующие образовательные программы школ, колледжей и вузов должны содержать программы воспитания и план воспитательной работы. При этом воспитание должно быть направлено в том числе на развитие «духовно-нравственных ценностей и принятых в российском обществе правил и норм поведения в интересах человека, семьи, общества и государства».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82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162" y="1209964"/>
            <a:ext cx="9873673" cy="4856163"/>
          </a:xfrm>
        </p:spPr>
        <p:txBody>
          <a:bodyPr>
            <a:normAutofit/>
          </a:bodyPr>
          <a:lstStyle/>
          <a:p>
            <a:pPr marL="0" indent="360363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Обновлённая версия ФГОС среднего общего образования прямо предусматривает такие личностные результаты освоения школьной программы, как «целенаправленное развитие внутренней позиции личности на основе духовно-нравственных ценностей народов РФ».</a:t>
            </a:r>
          </a:p>
          <a:p>
            <a:pPr marL="0" indent="360363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 том же законе, напомним, в 2021 году появилось понятие просветительской деятельности, к которой теперь предъявляется ряд требований. Содержание просветительской деятельности тоже должно обеспечивать формирование и развитие личности «в соответствии с традиционными российскими духовно-нравственными ценностями».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378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371</Words>
  <Application>Microsoft Office PowerPoint</Application>
  <PresentationFormat>Произвольный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Создание условий для формирования традиционных российских духовно-нравственных ценностей.</vt:lpstr>
      <vt:lpstr>Презентация PowerPoint</vt:lpstr>
      <vt:lpstr>Что считается  традиционными ценностями </vt:lpstr>
      <vt:lpstr>Презентация PowerPoint</vt:lpstr>
      <vt:lpstr>Что считается чуждыми ценностями</vt:lpstr>
      <vt:lpstr>Что угрожает традиционным ценностям</vt:lpstr>
      <vt:lpstr>Как это связано с образованием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для формирования традиционных российских духовно-нравственных ценностей.</dc:title>
  <dc:creator>User</dc:creator>
  <cp:lastModifiedBy>Пользователь</cp:lastModifiedBy>
  <cp:revision>8</cp:revision>
  <dcterms:created xsi:type="dcterms:W3CDTF">2024-08-20T09:24:09Z</dcterms:created>
  <dcterms:modified xsi:type="dcterms:W3CDTF">2024-08-21T02:06:40Z</dcterms:modified>
</cp:coreProperties>
</file>